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0" r:id="rId26"/>
    <p:sldId id="283" r:id="rId27"/>
    <p:sldId id="286" r:id="rId28"/>
    <p:sldId id="287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07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342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08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7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739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1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609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993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03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47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67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3E004-1DC8-497A-A650-CC8DF568189A}" type="datetimeFigureOut">
              <a:rPr lang="hr-HR" smtClean="0"/>
              <a:t>26.5.2014.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A121A-0184-4C9E-AD9E-A63E152743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2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28592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b="1" dirty="0">
              <a:solidFill>
                <a:srgbClr val="2D06BA"/>
              </a:solidFill>
            </a:endParaRPr>
          </a:p>
          <a:p>
            <a:r>
              <a:rPr lang="hr-HR" b="1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Državne potpore za ulaganja u </a:t>
            </a:r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širokopojasnu mrežu</a:t>
            </a:r>
            <a:endParaRPr lang="hr-HR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/>
          </a:p>
          <a:p>
            <a:r>
              <a:rPr lang="hr-HR" sz="2800" b="1" dirty="0" smtClean="0">
                <a:solidFill>
                  <a:srgbClr val="5E539F"/>
                </a:solidFill>
                <a:latin typeface="Palace Script MT" panose="030303020206070C0B05" pitchFamily="66" charset="0"/>
              </a:rPr>
              <a:t>Martina </a:t>
            </a:r>
            <a:r>
              <a:rPr lang="hr-HR" sz="2800" b="1" dirty="0" err="1">
                <a:solidFill>
                  <a:srgbClr val="5E539F"/>
                </a:solidFill>
                <a:latin typeface="Palace Script MT" panose="030303020206070C0B05" pitchFamily="66" charset="0"/>
              </a:rPr>
              <a:t>Štorek</a:t>
            </a:r>
            <a:endParaRPr lang="hr-HR" sz="2800" b="1" dirty="0">
              <a:solidFill>
                <a:srgbClr val="5E539F"/>
              </a:solidFill>
              <a:latin typeface="Palace Script MT" panose="030303020206070C0B05" pitchFamily="66" charset="0"/>
            </a:endParaRPr>
          </a:p>
          <a:p>
            <a:r>
              <a:rPr lang="hr-HR" sz="1400" b="1" dirty="0">
                <a:solidFill>
                  <a:srgbClr val="5E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</a:t>
            </a:r>
            <a:r>
              <a:rPr lang="hr-HR" sz="1400" b="1" dirty="0" smtClean="0">
                <a:solidFill>
                  <a:srgbClr val="5E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financija</a:t>
            </a:r>
          </a:p>
          <a:p>
            <a:r>
              <a:rPr lang="hr-HR" sz="1400" b="1" dirty="0" smtClean="0">
                <a:solidFill>
                  <a:srgbClr val="5E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 za gospodarstvo</a:t>
            </a:r>
          </a:p>
          <a:p>
            <a:r>
              <a:rPr lang="hr-HR" sz="1400" b="1" dirty="0" err="1">
                <a:solidFill>
                  <a:srgbClr val="5E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sz="1400" b="1" dirty="0" err="1" smtClean="0">
                <a:solidFill>
                  <a:srgbClr val="5E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hr-HR" sz="1400" b="1" dirty="0" smtClean="0">
                <a:solidFill>
                  <a:srgbClr val="5E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400" b="1" dirty="0" err="1" smtClean="0">
                <a:solidFill>
                  <a:srgbClr val="5E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martina.storek</a:t>
            </a:r>
            <a:endParaRPr lang="hr-HR" sz="1400" b="1" dirty="0">
              <a:solidFill>
                <a:srgbClr val="5E53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/>
          </a:p>
          <a:p>
            <a:endParaRPr lang="en-GB" sz="1400" dirty="0"/>
          </a:p>
          <a:p>
            <a:endParaRPr lang="hr-HR" dirty="0"/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2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/>
          </a:bodyPr>
          <a:lstStyle/>
          <a:p>
            <a:endParaRPr lang="hr-HR" sz="1400" dirty="0"/>
          </a:p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– </a:t>
            </a:r>
            <a:r>
              <a:rPr lang="hr-HR" sz="2400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mjere izvan dosega pravila o državnim potporama (odjeljak 2.4.)</a:t>
            </a:r>
            <a:endParaRPr lang="hr-HR" sz="2400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Postavljanje NGA mreže u sklopu građevinskih radova (postavljanje vodovodne, energetske mreže i sl.)</a:t>
            </a:r>
          </a:p>
          <a:p>
            <a:pPr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davanje mogućnosti zainteresiranim operatorima temeljem transparentnog, </a:t>
            </a:r>
            <a:r>
              <a:rPr lang="hr-HR" sz="20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nediskriminirajućeg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odabira + otvoren pristup svima a ne samo operatorima elektroničkih usluga</a:t>
            </a:r>
          </a:p>
          <a:p>
            <a:pPr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35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/>
          </a:bodyPr>
          <a:lstStyle/>
          <a:p>
            <a:endParaRPr lang="hr-HR" sz="1400" dirty="0"/>
          </a:p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– </a:t>
            </a:r>
            <a:r>
              <a:rPr lang="hr-HR" sz="2400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državne potpore</a:t>
            </a:r>
            <a:endParaRPr lang="hr-HR" sz="2400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toč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41. – poticanje država članica na izradu nacionalnih programa za razvoj širokopojasne infrastrukture – osiguranje koherentnog korištenja javnih sredstava, smanjenje administrativnog tereta  za manja upravna tijela-davatelje potpore te ubrzana provedba pojedinačnih mjera potpora</a:t>
            </a:r>
          </a:p>
          <a:p>
            <a:pPr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ONP – program državne potpore – temelj za pojedinačne projekte/programe – cilj, pravni temelj, iznos sredstava, instrument dodjele, iznos državne potpore i intenzitet, trajanje mjere….)</a:t>
            </a:r>
          </a:p>
          <a:p>
            <a:pPr algn="just"/>
            <a:r>
              <a:rPr lang="hr-HR" sz="20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adležnost EK</a:t>
            </a:r>
          </a:p>
          <a:p>
            <a:pPr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8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 lnSpcReduction="10000"/>
          </a:bodyPr>
          <a:lstStyle/>
          <a:p>
            <a:endParaRPr lang="hr-HR" sz="1400" dirty="0"/>
          </a:p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– </a:t>
            </a:r>
            <a:r>
              <a:rPr lang="hr-HR" sz="2400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državne potpore</a:t>
            </a:r>
            <a:endParaRPr lang="hr-HR" sz="2400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nadležnost EK</a:t>
            </a:r>
          </a:p>
          <a:p>
            <a:pPr algn="just"/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pretprijava</a:t>
            </a:r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prijava</a:t>
            </a: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 107.3.c) UFEU – potpore za olakšavanje razvoja određenih gospodarskih djelatnosti ili određenih gospodarskih područja ako takve potpore ne utječu  negativno na trgovinske uvjete u mjeri u kojoj bi to bilo suprotno zajedničkom interesu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34076"/>
            <a:ext cx="1790700" cy="17907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92" y="2534076"/>
            <a:ext cx="22860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7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/>
          </a:bodyPr>
          <a:lstStyle/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– </a:t>
            </a:r>
            <a:r>
              <a:rPr lang="hr-HR" sz="2400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državne potpore</a:t>
            </a: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 područja (toč.58)</a:t>
            </a:r>
          </a:p>
          <a:p>
            <a:pPr algn="just"/>
            <a:r>
              <a:rPr lang="hr-HR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bijela područja – mreža ne postoji ne planira se izgradnja u </a:t>
            </a:r>
            <a:r>
              <a:rPr lang="hr-HR" sz="24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radzbolju</a:t>
            </a:r>
            <a:r>
              <a:rPr lang="hr-HR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od 3 g </a:t>
            </a:r>
            <a:r>
              <a:rPr lang="hr-H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(ispunjenje uvjeta iz odjeljka 2.5. i 3.4.)</a:t>
            </a:r>
          </a:p>
          <a:p>
            <a:pPr algn="just"/>
            <a:r>
              <a:rPr lang="hr-HR" sz="2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siva područja – postoji ili će u iduće 3g postojati 1 NGA mreža, uz izostanak </a:t>
            </a:r>
            <a:r>
              <a:rPr lang="hr-HR" sz="2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ostalih </a:t>
            </a:r>
            <a:r>
              <a:rPr lang="hr-H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(ispunjenje uvjeta iz odjeljka 2.5. i 3.4</a:t>
            </a:r>
            <a:r>
              <a:rPr lang="hr-H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hr-H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crna </a:t>
            </a:r>
            <a:r>
              <a:rPr lang="hr-H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područja – postoji ili će u iduće 3g postojati najmanje 2 NGA mreže različitih operatora </a:t>
            </a:r>
            <a:r>
              <a:rPr lang="hr-H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!!!!!!!!!</a:t>
            </a:r>
            <a:endParaRPr lang="hr-H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4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ocjena usklađenosti državne potpore</a:t>
            </a: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opći uvjeti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-taksativno navedeni (7uvjeta – odjeljak 2.5., toč.33)</a:t>
            </a:r>
          </a:p>
          <a:p>
            <a:pPr algn="just"/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pći interes, tržišni nedostatak, prikladnost državne potpore, poticajni učinak, minimalni iznos potpore, ograničavanje negativnih učinaka i transparentnost</a:t>
            </a: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just"/>
            <a:r>
              <a:rPr lang="hr-HR" sz="2400" b="1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hr-HR" sz="2400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sporedba </a:t>
            </a:r>
            <a:r>
              <a:rPr lang="hr-HR" sz="2400" b="1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</a:t>
            </a:r>
            <a:r>
              <a:rPr lang="hr-HR" sz="2400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učinaka u odnosu na </a:t>
            </a:r>
            <a:r>
              <a:rPr lang="hr-HR" sz="2400" b="1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</a:t>
            </a:r>
            <a:r>
              <a:rPr lang="hr-HR" sz="2400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toč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34)</a:t>
            </a: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(promjene u ponašanju poduzetnika, postizanje zajedničkog interesa, značajan iskorak „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change”</a:t>
            </a:r>
          </a:p>
          <a:p>
            <a:pPr algn="just"/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radi sprečavanja narušavanja 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natjecanja</a:t>
            </a:r>
          </a:p>
          <a:p>
            <a:pPr algn="just"/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change” + proporcionalnost			</a:t>
            </a:r>
            <a:endParaRPr lang="hr-HR" sz="2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Jednako 4"/>
          <p:cNvSpPr/>
          <p:nvPr/>
        </p:nvSpPr>
        <p:spPr>
          <a:xfrm>
            <a:off x="467544" y="5357866"/>
            <a:ext cx="914400" cy="5760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9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ograničenje sprečavanje narušavanja 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400" dirty="0" err="1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atjec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hr-HR" sz="2400" u="sng" dirty="0" smtClean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2400" u="sng" dirty="0" err="1" smtClean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hr-HR" sz="2400" u="sng" dirty="0" smtClean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change” 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toč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51)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Odabrani ponuditelj izvršio je nova, značajna ulaganja u širokopojasnu mrežu</a:t>
            </a: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Takva infrastrukture dovodi na tržište bitno kvalitetnije, brže usluge			</a:t>
            </a:r>
            <a:endParaRPr lang="hr-HR" sz="2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vjeti iz odjeljka 3.4. (i 3.5.) Smjernica</a:t>
            </a:r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531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6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/>
          </a:bodyPr>
          <a:lstStyle/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ograničenje sprečavanje narušavanja 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trž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400" dirty="0" err="1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atjec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r-HR" sz="2400" u="sng" dirty="0" smtClean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proporcionalnost mjere </a:t>
            </a:r>
            <a:r>
              <a:rPr lang="hr-HR" sz="2400" dirty="0" smtClean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odjeljak 3.4. Smjernica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err="1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apiranje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javna rasprava, poštivanje otvorenog, transparentnog, konkurentnog postupka (javna nabava), najniža cijena, tehnološka neutralnost, korištenje postojeće infrastrukture, veleprodajni pristup, cijena veleprodajnog pristupa (</a:t>
            </a:r>
            <a:r>
              <a:rPr lang="hr-HR" sz="2400" i="1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nadzor i povrat sredstava (</a:t>
            </a:r>
            <a:r>
              <a:rPr lang="hr-HR" sz="2400" i="1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clawback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mehanizam), transparentnost, izvještavanje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9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/>
          </a:bodyPr>
          <a:lstStyle/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odjeljak 2.5., 3.4. </a:t>
            </a:r>
            <a:r>
              <a:rPr lang="hr-HR" sz="2400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3.5.</a:t>
            </a: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podrška brzom razvoju NGA mreže 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Veleprodajni pristup, pravedan 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nediskriminirajući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postupak</a:t>
            </a:r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7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/>
          </a:bodyPr>
          <a:lstStyle/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za regionalne potpore 2014.-2020. (RAG)</a:t>
            </a: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 = „A” područje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lanak 107.3.a) UFEU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otpore za promicanje gospodarskog razvoja područja na kojima je životni standard neuobičajeno nizak ili na kojima postoji velika nezaposlenost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5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</a:t>
            </a:r>
          </a:p>
          <a:p>
            <a:pPr algn="just"/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eg. potpore = početne investicije i operativni troškovi</a:t>
            </a: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predviđaju dodjelu potpora za širokopojasne mreže – </a:t>
            </a:r>
            <a:r>
              <a:rPr lang="hr-HR" sz="24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toč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 – transparentnost i pošten pristup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opći uvjeti (svaka reg, potpora)</a:t>
            </a:r>
          </a:p>
          <a:p>
            <a:pPr algn="just"/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just"/>
            <a:r>
              <a:rPr lang="hr-HR" sz="2400" b="1" dirty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400" b="1" dirty="0" smtClean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osebni uvjeti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isključivo na područjima na kojima ne postoji mreža (osnovna širokopojasna ili NGA) i neće se uvoditi u bliskoj budućnosti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 primatelj državne potpore omogućuje aktivni i pasivni veleprodajni pristup na otvoren i </a:t>
            </a:r>
            <a:r>
              <a:rPr lang="hr-HR" sz="2400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nediskriminirajući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način i mogućim potpuno izdvojenim pristupom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dodjela potpore na temelju kompetitivnog, selektivnog postupka sukladno točki 78. c) i d) Smjernica</a:t>
            </a: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 fontScale="85000" lnSpcReduction="20000"/>
          </a:bodyPr>
          <a:lstStyle/>
          <a:p>
            <a:endParaRPr lang="hr-HR" sz="1400" dirty="0"/>
          </a:p>
          <a:p>
            <a:pPr algn="just"/>
            <a:r>
              <a:rPr lang="hr-HR" sz="3300" b="1" dirty="0" smtClean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Sadržaj: </a:t>
            </a:r>
          </a:p>
          <a:p>
            <a:pPr algn="just"/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hr-HR" sz="2400" b="1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Zakon o državnim potporama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(NN 47/14; ZDP)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(ZDP 2003., 2005. i 2013.)</a:t>
            </a:r>
          </a:p>
          <a:p>
            <a:pPr algn="just"/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 startAt="2"/>
            </a:pPr>
            <a:r>
              <a:rPr lang="hr-HR" sz="2400" b="1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Državne potpore za širokopojasne mreže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Smjernice 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primjenu pravila o državnim potporama za brzi 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razvoj širokopojasnih mreža </a:t>
            </a:r>
            <a:r>
              <a:rPr lang="hr-HR" sz="16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(SL, C25, od 26.1.2013.; Smjernice)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Smjernice za regionalne potpore 2014.-2020 </a:t>
            </a:r>
            <a:r>
              <a:rPr lang="hr-HR" sz="16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 EU C209, 23. </a:t>
            </a:r>
          </a:p>
          <a:p>
            <a:pPr algn="just"/>
            <a:r>
              <a:rPr lang="hr-HR" sz="16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srpnja 2013.; RAG)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Uredba o općem skupnom izuzeću – usvojena 21.5.2014.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usluge od općeg gospodarskog interesa</a:t>
            </a:r>
          </a:p>
          <a:p>
            <a:pPr algn="just"/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4482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</a:t>
            </a:r>
          </a:p>
          <a:p>
            <a:pPr algn="just"/>
            <a:endParaRPr lang="hr-HR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programi potpora izvan Operativnih programa financiranih iz Kohezijskog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 - 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 </a:t>
            </a:r>
            <a:r>
              <a:rPr lang="hr-HR" sz="2400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toč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33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država članica dokazuje doprinos mjere strateškom razvoju regije (oslanjanje na procjene učinkovitosti dosadašnjih programa, poticajnih učinaka koje utvrđuju davatelji potpore ili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stručnjaci)</a:t>
            </a:r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sustav 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temelju kojeg će davatelji moći odabrati projekt ovisno o ciljevima iz programa – kod širokopojasne mreže, odabiranje korisnika temeljem kompetitivnog selektivnog postupka 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3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 fontScale="47500" lnSpcReduction="20000"/>
          </a:bodyPr>
          <a:lstStyle/>
          <a:p>
            <a:pPr algn="just"/>
            <a:endParaRPr lang="hr-HR" b="1" dirty="0" smtClean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b="1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reg. potpore – reg. karta – odobrenje 11. 6.2014.</a:t>
            </a:r>
          </a:p>
          <a:p>
            <a:pPr algn="just"/>
            <a:endParaRPr lang="hr-HR" b="1" dirty="0" smtClean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3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 II  - 2 regije (800.000 – 3.000.000)</a:t>
            </a:r>
          </a:p>
          <a:p>
            <a:pPr algn="just"/>
            <a:r>
              <a:rPr lang="hr-HR" sz="3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r-HR" sz="3400" b="1" dirty="0">
              <a:solidFill>
                <a:srgbClr val="321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3400" b="1" dirty="0" smtClean="0">
              <a:solidFill>
                <a:srgbClr val="321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3400" b="1" dirty="0" smtClean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Jadranska </a:t>
            </a:r>
            <a:r>
              <a:rPr lang="hr-HR" sz="3400" b="1" dirty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Hrvatska – 1.411.935 stanovnika</a:t>
            </a:r>
          </a:p>
          <a:p>
            <a:pPr algn="just"/>
            <a:r>
              <a:rPr lang="hr-HR" sz="3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hr-HR" sz="3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60,00% prosječnog BDP-a po stanovniku  EU-27 – 35% bruto ekvivalenta potpore</a:t>
            </a:r>
          </a:p>
          <a:p>
            <a:pPr algn="just"/>
            <a:r>
              <a:rPr lang="hr-HR" sz="3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hr-HR" sz="3400" b="1" dirty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Kontinentalna Hrvatska – </a:t>
            </a:r>
            <a:r>
              <a:rPr lang="hr-HR" sz="3400" b="1" dirty="0" smtClean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2.872.954 </a:t>
            </a:r>
            <a:r>
              <a:rPr lang="hr-HR" sz="3400" b="1" dirty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stanovnika</a:t>
            </a:r>
          </a:p>
          <a:p>
            <a:pPr algn="just"/>
            <a:r>
              <a:rPr lang="hr-HR" sz="3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hr-HR" sz="3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61,67% prosječnog BDP-a po stanovniku  EU-27 – 25% bruto ekvivalenta potpore</a:t>
            </a:r>
          </a:p>
          <a:p>
            <a:pPr algn="just"/>
            <a:r>
              <a:rPr lang="hr-HR" sz="3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hr-HR" sz="3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3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mogućnost </a:t>
            </a:r>
            <a:r>
              <a:rPr lang="hr-HR" sz="3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povećanja 20% za male poduzetnike, 10% za srednje poduzetnike</a:t>
            </a:r>
          </a:p>
          <a:p>
            <a:pPr algn="just"/>
            <a:r>
              <a:rPr lang="hr-HR" sz="3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r-HR" sz="3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3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osim za velike investicijske projekte (50 </a:t>
            </a:r>
            <a:r>
              <a:rPr lang="hr-HR" sz="3400" strike="sngStrik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3400" strike="sngStrik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eura)</a:t>
            </a:r>
          </a:p>
          <a:p>
            <a:pPr algn="just"/>
            <a:r>
              <a:rPr lang="hr-HR" sz="3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33550"/>
            <a:ext cx="26860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3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/>
          </a:bodyPr>
          <a:lstStyle/>
          <a:p>
            <a:pPr algn="just"/>
            <a:r>
              <a:rPr lang="hr-HR" sz="2400" b="1" dirty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Zaključak Vlade RH od 24. travnja 2014. </a:t>
            </a:r>
            <a:endParaRPr lang="hr-HR" sz="2400" b="1" dirty="0" smtClean="0">
              <a:solidFill>
                <a:srgbClr val="321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prihvaćanje Prijedloga regionalne karte za razdoblje 2014.-2020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uvažavanju stupnja razvijenosti županije prilikom izrade programa reg. potpora i određivanja dozvoljenog intenziteta – vođenje računa o ravnomjernom reg. razvoju</a:t>
            </a:r>
          </a:p>
          <a:p>
            <a:pPr algn="just"/>
            <a:endParaRPr lang="hr-HR" sz="2400" b="1" dirty="0" smtClean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56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/>
          </a:bodyPr>
          <a:lstStyle/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90" y="2002359"/>
            <a:ext cx="5761219" cy="40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444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/>
          </a:bodyPr>
          <a:lstStyle/>
          <a:p>
            <a:pPr algn="just"/>
            <a:r>
              <a:rPr lang="hr-HR" sz="2800" b="1" dirty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Uredba o općem skupnom izuzeću – GBER (engl. General </a:t>
            </a:r>
            <a:r>
              <a:rPr lang="hr-HR" sz="2800" b="1" dirty="0" err="1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hr-HR" sz="2800" b="1" dirty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Exemption</a:t>
            </a:r>
            <a:r>
              <a:rPr lang="hr-HR" sz="2800" b="1" dirty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err="1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hr-HR" sz="2800" b="1" dirty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hr-HR" sz="2400" dirty="0" smtClean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svojena 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5. 2014. ( EK – od 120 odluka 90% bez prigovora)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programi državne potpore + pojedinačne državne potpore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 pojedinačne prijave – ukupni trošak projekta 70 </a:t>
            </a:r>
            <a:r>
              <a:rPr lang="hr-HR" sz="2400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eura</a:t>
            </a:r>
          </a:p>
          <a:p>
            <a:pPr algn="just"/>
            <a:endParaRPr lang="hr-HR" sz="2400" b="1" dirty="0" smtClean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81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vi-VN" sz="2400" b="1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52. GBER-a</a:t>
            </a:r>
          </a:p>
          <a:p>
            <a:pPr algn="just"/>
            <a:endParaRPr lang="vi-VN" sz="2400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bijela </a:t>
            </a:r>
            <a:r>
              <a:rPr lang="vi-VN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bijela NGA područja (nepostojanje infrastrukture iste kategorije (ili osnovna širokopojasna mreža ili NGA)) +  naredne 3 godine od donošenja odluke o dodjeli potpore nema razvijanja infrastrukture pod komercijalnim uvjetima – provjera otvorenim javnim savjetovanjem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dodjela </a:t>
            </a:r>
            <a:r>
              <a:rPr lang="vi-VN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temelju otvorenog, transparentnog i nediskriminirajućeg postupka + načelo tehnološke neutralnosti (sve tehnologije imaju pravo natjecanja)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pravedni </a:t>
            </a:r>
            <a:r>
              <a:rPr lang="vi-VN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nediskriminirajući veleprodajni pristup uključujući fizičko izdvajanje u slučaju NGA mreža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određivanje </a:t>
            </a:r>
            <a:r>
              <a:rPr lang="vi-VN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cijena veleprodajnog pristupa: nacionalno regl. tijelo ili pokazatelji (benchmarking) iz drugih, konkurentnijim područja države ili EU </a:t>
            </a: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539552" y="199783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11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vi-VN" sz="2400" b="1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čl. 52. GBER-a</a:t>
            </a:r>
          </a:p>
          <a:p>
            <a:pPr algn="just"/>
            <a:endParaRPr lang="vi-VN" sz="2400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dirty="0"/>
              <a:t> 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slučaju spora – </a:t>
            </a:r>
            <a:r>
              <a:rPr lang="hr-HR" sz="2400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reg. tijelo izdaje mišljenje o uvjetima pristupa (uključujući određivanje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cijena)</a:t>
            </a:r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mehanizam 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praćenja (</a:t>
            </a:r>
            <a:r>
              <a:rPr lang="hr-HR" sz="2400" i="1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 povrata sredstava (</a:t>
            </a:r>
            <a:r>
              <a:rPr lang="hr-HR" sz="2400" i="1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claw</a:t>
            </a:r>
            <a:r>
              <a:rPr lang="hr-HR" sz="2400" i="1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2400" i="1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potpora veća od 10 </a:t>
            </a:r>
            <a:r>
              <a:rPr lang="hr-HR" sz="2400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eura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opravdani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troškovi: 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troškovi ulaganja u uvođenje pasivne širokopojasne </a:t>
            </a:r>
            <a:r>
              <a:rPr lang="hr-HR" sz="2400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povezane </a:t>
            </a:r>
            <a:r>
              <a:rPr lang="hr-HR" sz="2400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radove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uvođenje osnovnih širokopojasnih mreža, NGA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kumulacija</a:t>
            </a:r>
          </a:p>
          <a:p>
            <a:pPr algn="just"/>
            <a:endParaRPr lang="hr-HR" sz="2400" b="1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539552" y="199783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76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/>
          </a:bodyPr>
          <a:lstStyle/>
          <a:p>
            <a:pPr algn="just"/>
            <a:r>
              <a:rPr lang="hr-HR" sz="2400" b="1" dirty="0" smtClean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Potpore </a:t>
            </a:r>
            <a:r>
              <a:rPr lang="hr-HR" sz="2400" b="1" dirty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male vrijednosti 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200.000 eura datum dodjele + prethodne 2 fiskalne godine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atum </a:t>
            </a:r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dodjele: datum dobivanja prava na potporu male vrijednosti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potpora </a:t>
            </a:r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premašuje prag – smanjenje nemoguće = nemogućnost dodjele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pojedinačni poduzetnik – stroži uvjeti čl. 2 Uredbe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kumulacija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4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nstrument: subvencija, zajmovi, jamstva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611560" y="199783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17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/>
          </a:bodyPr>
          <a:lstStyle/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400" b="1" dirty="0" smtClean="0">
                <a:solidFill>
                  <a:srgbClr val="2D06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Hvala na pažnji</a:t>
            </a: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4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611560" y="199783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02" y="4653136"/>
            <a:ext cx="1790700" cy="17907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805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4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 fontScale="92500" lnSpcReduction="10000"/>
          </a:bodyPr>
          <a:lstStyle/>
          <a:p>
            <a:endParaRPr lang="hr-HR" sz="1400" dirty="0"/>
          </a:p>
          <a:p>
            <a:pPr algn="just"/>
            <a:r>
              <a:rPr lang="hr-HR" sz="3300" b="1" dirty="0" smtClean="0">
                <a:solidFill>
                  <a:srgbClr val="321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Sadržaj: </a:t>
            </a:r>
          </a:p>
          <a:p>
            <a:pPr algn="just"/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ržave </a:t>
            </a:r>
            <a:r>
              <a:rPr lang="hr-HR" sz="20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članice (Ministarstvo financija): </a:t>
            </a:r>
          </a:p>
          <a:p>
            <a:pPr algn="just"/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Uredba </a:t>
            </a:r>
            <a:r>
              <a:rPr lang="hr-HR" sz="20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općem skupnom izuzeću, usluge od </a:t>
            </a:r>
          </a:p>
          <a:p>
            <a:pPr algn="just"/>
            <a:r>
              <a:rPr lang="hr-HR" sz="20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općeg gospodarskog 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interesa </a:t>
            </a:r>
            <a:r>
              <a:rPr lang="hr-HR" sz="9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(Odluka EK od 20.12.2011., L7, od 11.1.2013)</a:t>
            </a:r>
            <a:endParaRPr lang="hr-HR" sz="9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potpore male vrijednosti –  Uredba Komisije br. 1407/2013 od 18.12.2013. o primjeni članaka 107 i 108. Ugovora o funkcioniranju EU na de </a:t>
            </a:r>
            <a:r>
              <a:rPr lang="hr-HR" sz="2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minimis</a:t>
            </a:r>
            <a:r>
              <a:rPr lang="hr-H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potpore </a:t>
            </a:r>
            <a:r>
              <a:rPr lang="hr-HR" sz="1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(SL L352, 24.12.2013) </a:t>
            </a:r>
            <a:r>
              <a:rPr lang="hr-H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nije potrebno odobrenje MF/EK (članak 10. ZDP-a)</a:t>
            </a:r>
          </a:p>
          <a:p>
            <a:pPr algn="just"/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Europska komisija: državne potpore iz ostalih uredbi, smjernica, 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priopćenja 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(usluge od općeg gosp. Interesa)- </a:t>
            </a:r>
            <a:r>
              <a:rPr lang="hr-HR" sz="1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Priopćenje Komisije – Okvir za </a:t>
            </a:r>
            <a:r>
              <a:rPr lang="hr-HR" sz="10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sgei</a:t>
            </a:r>
            <a:r>
              <a:rPr lang="hr-HR" sz="1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SL C8, od 11.1.2012)</a:t>
            </a:r>
            <a:endParaRPr lang="hr-HR" sz="1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39458"/>
            <a:ext cx="2376264" cy="23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 fontScale="92500" lnSpcReduction="10000"/>
          </a:bodyPr>
          <a:lstStyle/>
          <a:p>
            <a:endParaRPr lang="hr-HR" sz="1400" dirty="0"/>
          </a:p>
          <a:p>
            <a:pPr algn="just"/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b="1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ZDP</a:t>
            </a:r>
            <a:r>
              <a:rPr lang="hr-HR" sz="2400" b="1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postupak</a:t>
            </a:r>
            <a:endParaRPr lang="vi-VN" sz="2400" b="1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vi-VN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8.–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prijava EK</a:t>
            </a:r>
          </a:p>
          <a:p>
            <a:pPr algn="just"/>
            <a:endParaRPr lang="vi-VN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davatelj državne potpore – prijedlog programa/pojedinačne državne potpore  -  </a:t>
            </a:r>
            <a:r>
              <a:rPr lang="vi-V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mišljenje (u potpunosti usklađen s pravilima/smjernicama politike državne </a:t>
            </a:r>
            <a:r>
              <a:rPr lang="vi-VN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potpore)</a:t>
            </a:r>
            <a:r>
              <a:rPr lang="hr-H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prijava EK </a:t>
            </a:r>
          </a:p>
          <a:p>
            <a:pPr algn="just"/>
            <a:endParaRPr lang="vi-VN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neusklađen prijedlog programa/pojedinačne državne potpore – prijava bez mišljenja na inzistiranje davatelja</a:t>
            </a:r>
          </a:p>
          <a:p>
            <a:pPr algn="just"/>
            <a:endParaRPr lang="vi-VN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zabrana dodjela državne potpore bez odobrenja EK – „stand still clause“</a:t>
            </a:r>
          </a:p>
          <a:p>
            <a:endParaRPr lang="en-GB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00808"/>
            <a:ext cx="132588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1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 fontScale="92500" lnSpcReduction="10000"/>
          </a:bodyPr>
          <a:lstStyle/>
          <a:p>
            <a:endParaRPr lang="hr-HR" sz="1400" dirty="0"/>
          </a:p>
          <a:p>
            <a:pPr algn="just"/>
            <a:endParaRPr lang="hr-HR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b="1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ZDP</a:t>
            </a:r>
            <a:r>
              <a:rPr lang="hr-HR" sz="2400" b="1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postupak</a:t>
            </a:r>
            <a:endParaRPr lang="vi-VN" sz="2400" b="1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vi-VN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.– </a:t>
            </a:r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izuzeće od prijave EK</a:t>
            </a:r>
          </a:p>
          <a:p>
            <a:pPr algn="just"/>
            <a:endParaRPr lang="vi-VN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davatelj državne potpore – prijedlog programa/pojedinačne državne potpore  -  </a:t>
            </a:r>
            <a:r>
              <a:rPr lang="vi-V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mišljenje (u potpunosti usklađen s pravilima/smjernicama politike državne </a:t>
            </a:r>
            <a:r>
              <a:rPr lang="vi-VN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potpore)</a:t>
            </a:r>
            <a:r>
              <a:rPr lang="hr-H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prijava EK </a:t>
            </a:r>
          </a:p>
          <a:p>
            <a:pPr algn="just"/>
            <a:endParaRPr lang="vi-VN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neusklađen prijedlog programa/pojedinačne državne potpore – prijava bez mišljenja na inzistiranje davatelja</a:t>
            </a:r>
          </a:p>
          <a:p>
            <a:pPr algn="just"/>
            <a:endParaRPr lang="vi-VN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zabrana dodjela državne potpore bez odobrenja EK – „stand still clause“</a:t>
            </a:r>
          </a:p>
          <a:p>
            <a:endParaRPr lang="en-GB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00808"/>
            <a:ext cx="132588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9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 lnSpcReduction="10000"/>
          </a:bodyPr>
          <a:lstStyle/>
          <a:p>
            <a:endParaRPr lang="hr-HR" sz="1400" dirty="0"/>
          </a:p>
          <a:p>
            <a:pPr algn="just"/>
            <a:r>
              <a:rPr lang="hr-HR" sz="2400" dirty="0" smtClean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Digitalna </a:t>
            </a:r>
            <a:r>
              <a:rPr lang="hr-HR" sz="2400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Europu– Europe 2020.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priznaje </a:t>
            </a:r>
            <a:r>
              <a:rPr lang="hr-HR" sz="2400" dirty="0" err="1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hr-HR" sz="2400" dirty="0">
                <a:solidFill>
                  <a:srgbClr val="3217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-ekonomske koristi širokopojasne infrastrukture – poticanje konkurentnosti, socijalne povezanosti i zaposlenosti</a:t>
            </a:r>
          </a:p>
          <a:p>
            <a:pPr algn="just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cilj: dovođenje osnovne širokopojasne infrastrukture svim Europljanima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2020.: ostvarenje opće pokrivenosti širokopojasnim pristupom </a:t>
            </a:r>
            <a:r>
              <a:rPr lang="hr-H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hr-H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brzine 30 </a:t>
            </a:r>
            <a:r>
              <a:rPr lang="hr-HR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hr-H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mogućnost korištenja širokopojasnog pristupa min. brzine 100 </a:t>
            </a:r>
            <a:r>
              <a:rPr lang="hr-HR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Mbit</a:t>
            </a:r>
            <a:r>
              <a:rPr lang="hr-H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 barem  50% kućanstava </a:t>
            </a:r>
          </a:p>
          <a:p>
            <a:endParaRPr lang="en-GB" sz="2400" dirty="0">
              <a:solidFill>
                <a:srgbClr val="3217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88840"/>
            <a:ext cx="1543050" cy="8286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501008"/>
            <a:ext cx="1800200" cy="72008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01008"/>
            <a:ext cx="1368152" cy="72008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3501008"/>
            <a:ext cx="1440160" cy="72008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021288"/>
            <a:ext cx="2124238" cy="6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8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 fontScale="85000" lnSpcReduction="20000"/>
          </a:bodyPr>
          <a:lstStyle/>
          <a:p>
            <a:endParaRPr lang="hr-HR" sz="1400" dirty="0"/>
          </a:p>
          <a:p>
            <a:pPr algn="just"/>
            <a:r>
              <a:rPr lang="vi-VN" dirty="0" smtClean="0">
                <a:solidFill>
                  <a:srgbClr val="3217FB"/>
                </a:solidFill>
              </a:rPr>
              <a:t>Smjernice </a:t>
            </a:r>
            <a:r>
              <a:rPr lang="vi-VN" dirty="0">
                <a:solidFill>
                  <a:srgbClr val="3217FB"/>
                </a:solidFill>
              </a:rPr>
              <a:t>– slijede SAM (State Aid Modernisation)</a:t>
            </a:r>
          </a:p>
          <a:p>
            <a:pPr algn="just"/>
            <a:endParaRPr lang="vi-VN" dirty="0">
              <a:solidFill>
                <a:srgbClr val="3217FB"/>
              </a:solidFill>
            </a:endParaRPr>
          </a:p>
          <a:p>
            <a:pPr algn="just"/>
            <a:r>
              <a:rPr lang="vi-VN" dirty="0">
                <a:solidFill>
                  <a:srgbClr val="3217FB"/>
                </a:solidFill>
              </a:rPr>
              <a:t>državne potpore       uklanjanje tržišnih nedostataka „market failure“ – ne postoji interes privatnih ulagača za ulaganjem</a:t>
            </a:r>
          </a:p>
          <a:p>
            <a:pPr algn="just"/>
            <a:endParaRPr lang="vi-VN" dirty="0">
              <a:solidFill>
                <a:srgbClr val="3217FB"/>
              </a:solidFill>
            </a:endParaRPr>
          </a:p>
          <a:p>
            <a:pPr algn="just"/>
            <a:r>
              <a:rPr lang="vi-VN" dirty="0">
                <a:solidFill>
                  <a:srgbClr val="3217FB"/>
                </a:solidFill>
              </a:rPr>
              <a:t> – posljedica: učinkovito funkcioniranje tržišta i njegova konkurentnost </a:t>
            </a:r>
          </a:p>
          <a:p>
            <a:pPr algn="just"/>
            <a:endParaRPr lang="vi-VN" dirty="0">
              <a:solidFill>
                <a:srgbClr val="3217FB"/>
              </a:solidFill>
            </a:endParaRPr>
          </a:p>
          <a:p>
            <a:pPr algn="just"/>
            <a:r>
              <a:rPr lang="vi-VN" dirty="0">
                <a:solidFill>
                  <a:srgbClr val="3217FB"/>
                </a:solidFill>
              </a:rPr>
              <a:t>uklanjanje digitalnog jaza („digital divide“) između regija </a:t>
            </a: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elica udesno 4"/>
          <p:cNvSpPr/>
          <p:nvPr/>
        </p:nvSpPr>
        <p:spPr>
          <a:xfrm>
            <a:off x="3563888" y="2535163"/>
            <a:ext cx="13305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43" y="5733256"/>
            <a:ext cx="2962275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4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/>
          </a:bodyPr>
          <a:lstStyle/>
          <a:p>
            <a:endParaRPr lang="hr-HR" sz="1400" dirty="0"/>
          </a:p>
          <a:p>
            <a:pPr algn="just"/>
            <a:r>
              <a:rPr lang="hr-HR" b="1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</a:t>
            </a:r>
            <a:r>
              <a:rPr lang="hr-HR" sz="2400" b="1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(odjeljak 2.3.)</a:t>
            </a:r>
          </a:p>
          <a:p>
            <a:pPr algn="just"/>
            <a:endParaRPr lang="hr-HR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usluge od općeg gospodarskog interesa</a:t>
            </a:r>
          </a:p>
          <a:p>
            <a:pPr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r-HR" sz="20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sadrže državnu potporu – ispunjenje uvjeta is presude </a:t>
            </a:r>
            <a:r>
              <a:rPr lang="hr-HR" sz="20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Altmark</a:t>
            </a:r>
            <a:endParaRPr lang="hr-HR" sz="2000" dirty="0" smtClean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(točno određeni usluga i parametri, naknada ne premašuje iznos troškova, javna nabava)</a:t>
            </a:r>
          </a:p>
          <a:p>
            <a:pPr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31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7920880" cy="4824536"/>
          </a:xfrm>
        </p:spPr>
        <p:txBody>
          <a:bodyPr>
            <a:normAutofit/>
          </a:bodyPr>
          <a:lstStyle/>
          <a:p>
            <a:endParaRPr lang="hr-HR" sz="1400" dirty="0"/>
          </a:p>
          <a:p>
            <a:pPr algn="just"/>
            <a:r>
              <a:rPr lang="hr-HR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Smjernice - </a:t>
            </a:r>
            <a:r>
              <a:rPr lang="hr-HR" sz="2400" b="1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isključenje postojanja državne potpore (odjeljak 2.2.)</a:t>
            </a:r>
            <a:endParaRPr lang="hr-HR" sz="2400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b="1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MEIP – </a:t>
            </a:r>
            <a:r>
              <a:rPr lang="hr-HR" sz="20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„načelo privatnog ulagača”</a:t>
            </a:r>
          </a:p>
          <a:p>
            <a:pPr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rivatni ulagač i „država” ulažu pod jednakom uvjetima, dijele iste rizike, dobit i sl.</a:t>
            </a:r>
          </a:p>
          <a:p>
            <a:pPr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(EC </a:t>
            </a:r>
            <a:r>
              <a:rPr lang="hr-HR" sz="2000" dirty="0" err="1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hr-HR" sz="2000" dirty="0" smtClean="0">
                <a:solidFill>
                  <a:srgbClr val="2D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C53/06)</a:t>
            </a:r>
          </a:p>
          <a:p>
            <a:pPr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hr-HR" sz="2000" dirty="0">
              <a:solidFill>
                <a:srgbClr val="2D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mmacek\Desktop\banner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7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8274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1217</Words>
  <Application>Microsoft Office PowerPoint</Application>
  <PresentationFormat>Prikaz na zaslonu (4:3)</PresentationFormat>
  <Paragraphs>328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đđđđđđđ</dc:title>
  <dc:creator>mfkor</dc:creator>
  <cp:lastModifiedBy>mfkor</cp:lastModifiedBy>
  <cp:revision>46</cp:revision>
  <dcterms:created xsi:type="dcterms:W3CDTF">2014-05-26T10:01:32Z</dcterms:created>
  <dcterms:modified xsi:type="dcterms:W3CDTF">2014-05-26T12:50:52Z</dcterms:modified>
</cp:coreProperties>
</file>